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0" r:id="rId1"/>
  </p:sldMasterIdLst>
  <p:sldIdLst>
    <p:sldId id="256" r:id="rId2"/>
    <p:sldId id="258" r:id="rId3"/>
    <p:sldId id="259" r:id="rId4"/>
    <p:sldId id="267" r:id="rId5"/>
    <p:sldId id="268" r:id="rId6"/>
    <p:sldId id="271" r:id="rId7"/>
    <p:sldId id="269" r:id="rId8"/>
    <p:sldId id="270" r:id="rId9"/>
    <p:sldId id="260" r:id="rId10"/>
    <p:sldId id="261" r:id="rId11"/>
    <p:sldId id="264" r:id="rId12"/>
    <p:sldId id="265"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CF930-DD43-472F-93EA-7FD62D54B7BC}" v="100" dt="2024-11-24T20:05:19.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30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FCE02C-6EC6-4E09-BC2C-9FDED4DE236E}" type="datetimeFigureOut">
              <a:rPr lang="en-US" smtClean="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154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64912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56903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316273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47551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59152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880419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55961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61297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49092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4D1A55-63BC-4BA2-9538-7DDEADA10621}" type="datetimeFigureOut">
              <a:rPr lang="en-US" smtClean="0"/>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1638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08489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43025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1D1B9-F39E-471E-80A9-595CAA5664AD}" type="datetimeFigureOut">
              <a:rPr lang="en-US" smtClean="0"/>
              <a:pPr/>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2744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CEABC-E2B9-4606-A74F-CB06AF596887}" type="datetimeFigureOut">
              <a:rPr lang="en-US" smtClean="0"/>
              <a:pPr/>
              <a:t>11/25/2024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6325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205CAA-4E5A-4223-BD55-C5D2841AC9EF}"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558405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811CCA-BB49-46C7-A0E2-F42339750F9A}" type="datetimeFigureOut">
              <a:rPr lang="en-US" smtClean="0"/>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80626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7205CAA-4E5A-4223-BD55-C5D2841AC9EF}" type="datetimeFigureOut">
              <a:rPr lang="en-US" smtClean="0"/>
              <a:t>11/25/2024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0302401"/>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C6CA81-830E-4DDA-F644-FB47EBE06285}"/>
              </a:ext>
            </a:extLst>
          </p:cNvPr>
          <p:cNvSpPr txBox="1"/>
          <p:nvPr/>
        </p:nvSpPr>
        <p:spPr>
          <a:xfrm>
            <a:off x="2724540" y="2015413"/>
            <a:ext cx="5458408" cy="2369880"/>
          </a:xfrm>
          <a:prstGeom prst="rect">
            <a:avLst/>
          </a:prstGeom>
          <a:noFill/>
        </p:spPr>
        <p:txBody>
          <a:bodyPr wrap="square" rtlCol="0">
            <a:spAutoFit/>
          </a:bodyPr>
          <a:lstStyle/>
          <a:p>
            <a:r>
              <a:rPr lang="en-IN" sz="5400" dirty="0"/>
              <a:t>           </a:t>
            </a:r>
          </a:p>
          <a:p>
            <a:r>
              <a:rPr lang="en-IN" sz="5400" dirty="0"/>
              <a:t>        BITE_BLISS</a:t>
            </a:r>
          </a:p>
          <a:p>
            <a:r>
              <a:rPr lang="en-IN" sz="4000" dirty="0"/>
              <a:t>             </a:t>
            </a:r>
          </a:p>
        </p:txBody>
      </p:sp>
      <p:pic>
        <p:nvPicPr>
          <p:cNvPr id="11" name="Picture 10" descr="Pizza Pusheen">
            <a:extLst>
              <a:ext uri="{FF2B5EF4-FFF2-40B4-BE49-F238E27FC236}">
                <a16:creationId xmlns:a16="http://schemas.microsoft.com/office/drawing/2014/main" id="{D93CA0E0-F5EE-A7FB-D33A-874446060255}"/>
              </a:ext>
            </a:extLst>
          </p:cNvPr>
          <p:cNvPicPr>
            <a:picLocks noChangeAspect="1"/>
          </p:cNvPicPr>
          <p:nvPr/>
        </p:nvPicPr>
        <p:blipFill>
          <a:blip r:embed="rId2"/>
          <a:stretch>
            <a:fillRect/>
          </a:stretch>
        </p:blipFill>
        <p:spPr>
          <a:xfrm>
            <a:off x="7443496" y="2967944"/>
            <a:ext cx="1478903" cy="1478903"/>
          </a:xfrm>
          <a:prstGeom prst="rect">
            <a:avLst/>
          </a:prstGeom>
        </p:spPr>
      </p:pic>
      <p:sp>
        <p:nvSpPr>
          <p:cNvPr id="14" name="TextBox 13">
            <a:extLst>
              <a:ext uri="{FF2B5EF4-FFF2-40B4-BE49-F238E27FC236}">
                <a16:creationId xmlns:a16="http://schemas.microsoft.com/office/drawing/2014/main" id="{5424B399-78E2-124C-498B-2B0E3A502C7C}"/>
              </a:ext>
            </a:extLst>
          </p:cNvPr>
          <p:cNvSpPr txBox="1"/>
          <p:nvPr/>
        </p:nvSpPr>
        <p:spPr>
          <a:xfrm>
            <a:off x="3116424" y="4446846"/>
            <a:ext cx="6755363" cy="1754326"/>
          </a:xfrm>
          <a:prstGeom prst="rect">
            <a:avLst/>
          </a:prstGeom>
          <a:noFill/>
        </p:spPr>
        <p:txBody>
          <a:bodyPr wrap="square" rtlCol="0">
            <a:spAutoFit/>
          </a:bodyPr>
          <a:lstStyle/>
          <a:p>
            <a:r>
              <a:rPr lang="en-IN" sz="1800"/>
              <a:t>            </a:t>
            </a:r>
            <a:r>
              <a:rPr lang="en-IN" sz="3600" dirty="0"/>
              <a:t>DEVELOPED BY-</a:t>
            </a:r>
          </a:p>
          <a:p>
            <a:r>
              <a:rPr lang="en-IN" sz="3600" dirty="0"/>
              <a:t>1.KRISHNA  SHARMA                                                        </a:t>
            </a:r>
          </a:p>
          <a:p>
            <a:r>
              <a:rPr lang="en-IN" sz="3600" dirty="0"/>
              <a:t>2.MUDITA CHATURVEDI</a:t>
            </a:r>
          </a:p>
        </p:txBody>
      </p:sp>
    </p:spTree>
    <p:extLst>
      <p:ext uri="{BB962C8B-B14F-4D97-AF65-F5344CB8AC3E}">
        <p14:creationId xmlns:p14="http://schemas.microsoft.com/office/powerpoint/2010/main" val="429200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5AF24F-1037-AC2A-A01C-302ED5464C9C}"/>
              </a:ext>
            </a:extLst>
          </p:cNvPr>
          <p:cNvSpPr txBox="1"/>
          <p:nvPr/>
        </p:nvSpPr>
        <p:spPr>
          <a:xfrm>
            <a:off x="93306" y="130629"/>
            <a:ext cx="11880980" cy="6924973"/>
          </a:xfrm>
          <a:prstGeom prst="rect">
            <a:avLst/>
          </a:prstGeom>
          <a:noFill/>
        </p:spPr>
        <p:txBody>
          <a:bodyPr wrap="square" rtlCol="0">
            <a:spAutoFit/>
          </a:bodyPr>
          <a:lstStyle/>
          <a:p>
            <a:r>
              <a:rPr lang="en-IN" sz="2800" dirty="0">
                <a:solidFill>
                  <a:srgbClr val="FF0000"/>
                </a:solidFill>
              </a:rPr>
              <a:t>5.&lt;body&gt;</a:t>
            </a:r>
          </a:p>
          <a:p>
            <a:r>
              <a:rPr lang="en-IN" sz="2400" dirty="0"/>
              <a:t>Defines the document’s body.</a:t>
            </a:r>
          </a:p>
          <a:p>
            <a:r>
              <a:rPr lang="en-IN" sz="2800" dirty="0">
                <a:solidFill>
                  <a:srgbClr val="FF0000"/>
                </a:solidFill>
              </a:rPr>
              <a:t>6.&lt;div&gt;</a:t>
            </a:r>
          </a:p>
          <a:p>
            <a:r>
              <a:rPr lang="en-IN" sz="2400" dirty="0"/>
              <a:t>Defines a section in a document</a:t>
            </a:r>
            <a:r>
              <a:rPr lang="en-IN" sz="2800" dirty="0"/>
              <a:t>.</a:t>
            </a:r>
          </a:p>
          <a:p>
            <a:r>
              <a:rPr lang="en-IN" sz="2800" dirty="0">
                <a:solidFill>
                  <a:srgbClr val="FF0000"/>
                </a:solidFill>
              </a:rPr>
              <a:t>7.&lt;header&gt;</a:t>
            </a:r>
          </a:p>
          <a:p>
            <a:r>
              <a:rPr lang="en-IN" sz="2400" dirty="0"/>
              <a:t>Defines a header for a document.</a:t>
            </a:r>
          </a:p>
          <a:p>
            <a:r>
              <a:rPr lang="en-IN" sz="2800" dirty="0">
                <a:solidFill>
                  <a:srgbClr val="FF0000"/>
                </a:solidFill>
              </a:rPr>
              <a:t>8.&lt;nav&gt;</a:t>
            </a:r>
          </a:p>
          <a:p>
            <a:r>
              <a:rPr lang="en-IN" sz="2400" dirty="0"/>
              <a:t>Defines navigation links.</a:t>
            </a:r>
          </a:p>
          <a:p>
            <a:r>
              <a:rPr lang="en-IN" sz="2800" dirty="0">
                <a:solidFill>
                  <a:srgbClr val="FF0000"/>
                </a:solidFill>
              </a:rPr>
              <a:t>9.&lt;li&gt;</a:t>
            </a:r>
          </a:p>
          <a:p>
            <a:r>
              <a:rPr lang="en-IN" sz="2400" dirty="0"/>
              <a:t>Defines a list item.</a:t>
            </a:r>
          </a:p>
          <a:p>
            <a:r>
              <a:rPr lang="en-IN" sz="2800" dirty="0">
                <a:solidFill>
                  <a:srgbClr val="FF0000"/>
                </a:solidFill>
              </a:rPr>
              <a:t>10.&lt;</a:t>
            </a:r>
            <a:r>
              <a:rPr lang="en-IN" sz="2800" dirty="0" err="1">
                <a:solidFill>
                  <a:srgbClr val="FF0000"/>
                </a:solidFill>
              </a:rPr>
              <a:t>ul</a:t>
            </a:r>
            <a:r>
              <a:rPr lang="en-IN" sz="2800" dirty="0">
                <a:solidFill>
                  <a:srgbClr val="FF0000"/>
                </a:solidFill>
              </a:rPr>
              <a:t>&gt;</a:t>
            </a:r>
          </a:p>
          <a:p>
            <a:r>
              <a:rPr lang="en-IN" sz="2400" dirty="0"/>
              <a:t>Defines a unordered list.</a:t>
            </a:r>
          </a:p>
          <a:p>
            <a:r>
              <a:rPr lang="en-IN" sz="2800" dirty="0">
                <a:solidFill>
                  <a:srgbClr val="FF0000"/>
                </a:solidFill>
              </a:rPr>
              <a:t>11.&lt;a&gt;</a:t>
            </a:r>
          </a:p>
          <a:p>
            <a:r>
              <a:rPr lang="en-IN" sz="2400" dirty="0"/>
              <a:t>Defines a hyperlink.</a:t>
            </a:r>
          </a:p>
          <a:p>
            <a:r>
              <a:rPr lang="en-IN" sz="2800" dirty="0">
                <a:solidFill>
                  <a:srgbClr val="FF0000"/>
                </a:solidFill>
              </a:rPr>
              <a:t>12.&lt;input&gt;</a:t>
            </a:r>
          </a:p>
          <a:p>
            <a:r>
              <a:rPr lang="en-IN" sz="2400" dirty="0"/>
              <a:t>Defines a input control.</a:t>
            </a:r>
          </a:p>
          <a:p>
            <a:endParaRPr lang="en-IN" sz="2400" dirty="0"/>
          </a:p>
        </p:txBody>
      </p:sp>
      <p:sp>
        <p:nvSpPr>
          <p:cNvPr id="6" name="TextBox 5">
            <a:extLst>
              <a:ext uri="{FF2B5EF4-FFF2-40B4-BE49-F238E27FC236}">
                <a16:creationId xmlns:a16="http://schemas.microsoft.com/office/drawing/2014/main" id="{B1B9F251-B893-9439-5727-97C5C9E92071}"/>
              </a:ext>
            </a:extLst>
          </p:cNvPr>
          <p:cNvSpPr txBox="1"/>
          <p:nvPr/>
        </p:nvSpPr>
        <p:spPr>
          <a:xfrm>
            <a:off x="5719665" y="0"/>
            <a:ext cx="5896948" cy="6709529"/>
          </a:xfrm>
          <a:prstGeom prst="rect">
            <a:avLst/>
          </a:prstGeom>
          <a:noFill/>
        </p:spPr>
        <p:txBody>
          <a:bodyPr wrap="square" rtlCol="0">
            <a:spAutoFit/>
          </a:bodyPr>
          <a:lstStyle/>
          <a:p>
            <a:r>
              <a:rPr lang="en-IN" sz="2800" dirty="0">
                <a:solidFill>
                  <a:srgbClr val="FF0000"/>
                </a:solidFill>
              </a:rPr>
              <a:t>13.&lt;span&gt;</a:t>
            </a:r>
          </a:p>
          <a:p>
            <a:r>
              <a:rPr lang="en-IN" sz="2400" dirty="0"/>
              <a:t>Defines a section in a document.</a:t>
            </a:r>
          </a:p>
          <a:p>
            <a:r>
              <a:rPr lang="en-IN" sz="2800" dirty="0">
                <a:solidFill>
                  <a:srgbClr val="FF0000"/>
                </a:solidFill>
              </a:rPr>
              <a:t>14.&lt;</a:t>
            </a:r>
            <a:r>
              <a:rPr lang="en-IN" sz="2800" dirty="0" err="1">
                <a:solidFill>
                  <a:srgbClr val="FF0000"/>
                </a:solidFill>
              </a:rPr>
              <a:t>br</a:t>
            </a:r>
            <a:r>
              <a:rPr lang="en-IN" sz="2800" dirty="0">
                <a:solidFill>
                  <a:srgbClr val="FF0000"/>
                </a:solidFill>
              </a:rPr>
              <a:t>&gt;</a:t>
            </a:r>
          </a:p>
          <a:p>
            <a:r>
              <a:rPr lang="en-IN" sz="2400" dirty="0"/>
              <a:t>Defines a single line break.</a:t>
            </a:r>
          </a:p>
          <a:p>
            <a:r>
              <a:rPr lang="en-IN" sz="2800" dirty="0">
                <a:solidFill>
                  <a:srgbClr val="FF0000"/>
                </a:solidFill>
              </a:rPr>
              <a:t>15.&lt;button&gt;</a:t>
            </a:r>
          </a:p>
          <a:p>
            <a:r>
              <a:rPr lang="en-IN" sz="2400" dirty="0"/>
              <a:t>Defines a clickable button.</a:t>
            </a:r>
          </a:p>
          <a:p>
            <a:r>
              <a:rPr lang="en-IN" sz="2800" dirty="0">
                <a:solidFill>
                  <a:srgbClr val="FF0000"/>
                </a:solidFill>
              </a:rPr>
              <a:t>16.&lt;</a:t>
            </a:r>
            <a:r>
              <a:rPr lang="en-IN" sz="2800" dirty="0" err="1">
                <a:solidFill>
                  <a:srgbClr val="FF0000"/>
                </a:solidFill>
              </a:rPr>
              <a:t>img</a:t>
            </a:r>
            <a:r>
              <a:rPr lang="en-IN" sz="2800" dirty="0">
                <a:solidFill>
                  <a:srgbClr val="FF0000"/>
                </a:solidFill>
              </a:rPr>
              <a:t>&gt;</a:t>
            </a:r>
          </a:p>
          <a:p>
            <a:r>
              <a:rPr lang="en-IN" sz="2400" dirty="0"/>
              <a:t>Defines an image.</a:t>
            </a:r>
          </a:p>
          <a:p>
            <a:r>
              <a:rPr lang="en-IN" sz="2800" dirty="0">
                <a:solidFill>
                  <a:srgbClr val="FF0000"/>
                </a:solidFill>
              </a:rPr>
              <a:t>17.&lt;p&gt;</a:t>
            </a:r>
          </a:p>
          <a:p>
            <a:r>
              <a:rPr lang="en-IN" sz="2400" dirty="0"/>
              <a:t>Defines a paragraph.</a:t>
            </a:r>
          </a:p>
          <a:p>
            <a:r>
              <a:rPr lang="en-IN" sz="2800" dirty="0">
                <a:solidFill>
                  <a:srgbClr val="FF0000"/>
                </a:solidFill>
              </a:rPr>
              <a:t>18.&lt;pre&gt;</a:t>
            </a:r>
          </a:p>
          <a:p>
            <a:r>
              <a:rPr lang="en-IN" sz="2400" dirty="0"/>
              <a:t>Defines preformatted text.</a:t>
            </a:r>
          </a:p>
          <a:p>
            <a:r>
              <a:rPr lang="en-IN" sz="2800" dirty="0">
                <a:solidFill>
                  <a:srgbClr val="FF0000"/>
                </a:solidFill>
              </a:rPr>
              <a:t>19.&lt;form&gt;</a:t>
            </a:r>
          </a:p>
          <a:p>
            <a:r>
              <a:rPr lang="en-IN" sz="2400" dirty="0"/>
              <a:t>Defines a form for user input</a:t>
            </a:r>
          </a:p>
          <a:p>
            <a:r>
              <a:rPr lang="en-IN" sz="2400" dirty="0">
                <a:solidFill>
                  <a:srgbClr val="FF0000"/>
                </a:solidFill>
              </a:rPr>
              <a:t>20.&lt;label&gt;</a:t>
            </a:r>
          </a:p>
          <a:p>
            <a:r>
              <a:rPr lang="en-IN" sz="2400" dirty="0"/>
              <a:t>Defines a label for an &lt;input&gt; element.</a:t>
            </a:r>
          </a:p>
          <a:p>
            <a:endParaRPr lang="en-IN" dirty="0"/>
          </a:p>
        </p:txBody>
      </p:sp>
    </p:spTree>
    <p:extLst>
      <p:ext uri="{BB962C8B-B14F-4D97-AF65-F5344CB8AC3E}">
        <p14:creationId xmlns:p14="http://schemas.microsoft.com/office/powerpoint/2010/main" val="314503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6E161C-5A84-873E-B617-9AC1438F1E2C}"/>
              </a:ext>
            </a:extLst>
          </p:cNvPr>
          <p:cNvSpPr txBox="1"/>
          <p:nvPr/>
        </p:nvSpPr>
        <p:spPr>
          <a:xfrm>
            <a:off x="99527" y="93306"/>
            <a:ext cx="12092473" cy="7232749"/>
          </a:xfrm>
          <a:prstGeom prst="rect">
            <a:avLst/>
          </a:prstGeom>
          <a:noFill/>
        </p:spPr>
        <p:txBody>
          <a:bodyPr wrap="square" rtlCol="0">
            <a:spAutoFit/>
          </a:bodyPr>
          <a:lstStyle/>
          <a:p>
            <a:r>
              <a:rPr lang="en-IN" sz="4400" dirty="0"/>
              <a:t>         </a:t>
            </a:r>
            <a:r>
              <a:rPr lang="en-IN" sz="4400" dirty="0">
                <a:solidFill>
                  <a:srgbClr val="FF0000"/>
                </a:solidFill>
              </a:rPr>
              <a:t>CSS TAGS USED IN THE WEBSITE</a:t>
            </a:r>
          </a:p>
          <a:p>
            <a:r>
              <a:rPr lang="en-IN" sz="3200" dirty="0"/>
              <a:t>CSS (CASCADING  STYLE  SHEET)  IS  USED  TO STYLE   AND LAYOUT  WEB PAGES.  FOR EXAMPLE…TO  ALTER  THE  FONT, COLOR  SIZE  AND  SPACING  OF  YOUR  CONTENT,  SPLIT  IT INTO  MUTIPLE  COLUMNS OR  ADD ANIMATIONS  AND  OTHER DECORATIVE  FEATURES.</a:t>
            </a:r>
            <a:endParaRPr lang="en-IN" sz="4000" dirty="0"/>
          </a:p>
          <a:p>
            <a:r>
              <a:rPr lang="en-IN" sz="4400" dirty="0"/>
              <a:t>1</a:t>
            </a:r>
            <a:r>
              <a:rPr lang="en-IN" sz="4400" dirty="0">
                <a:solidFill>
                  <a:srgbClr val="FF0000"/>
                </a:solidFill>
              </a:rPr>
              <a:t>.TAGS</a:t>
            </a:r>
          </a:p>
          <a:p>
            <a:r>
              <a:rPr lang="en-IN" sz="2800" dirty="0"/>
              <a:t>The class creates a rectangular </a:t>
            </a:r>
            <a:r>
              <a:rPr lang="en-IN" sz="2800" dirty="0" err="1"/>
              <a:t>tag.The</a:t>
            </a:r>
            <a:r>
              <a:rPr lang="en-IN" sz="2800" dirty="0"/>
              <a:t> default </a:t>
            </a:r>
            <a:r>
              <a:rPr lang="en-IN" sz="2800" dirty="0" err="1"/>
              <a:t>color</a:t>
            </a:r>
            <a:r>
              <a:rPr lang="en-IN" sz="2800" dirty="0"/>
              <a:t> is black.</a:t>
            </a:r>
          </a:p>
          <a:p>
            <a:r>
              <a:rPr lang="en-IN" sz="2800" dirty="0"/>
              <a:t>Some example of tags- </a:t>
            </a:r>
            <a:r>
              <a:rPr lang="en-IN" sz="2800" dirty="0" err="1"/>
              <a:t>Colored</a:t>
            </a:r>
            <a:r>
              <a:rPr lang="en-IN" sz="2800" dirty="0"/>
              <a:t> tags, Letter tags, Rotating tags, Spinning tags.</a:t>
            </a:r>
          </a:p>
          <a:p>
            <a:r>
              <a:rPr lang="en-IN" sz="4400" dirty="0"/>
              <a:t>2.</a:t>
            </a:r>
            <a:r>
              <a:rPr lang="en-IN" sz="4400" dirty="0">
                <a:solidFill>
                  <a:srgbClr val="FF0000"/>
                </a:solidFill>
              </a:rPr>
              <a:t>SIGNS</a:t>
            </a:r>
          </a:p>
          <a:p>
            <a:r>
              <a:rPr lang="en-IN" sz="2800" dirty="0"/>
              <a:t>Signs are nothing but larger tags.</a:t>
            </a:r>
          </a:p>
          <a:p>
            <a:r>
              <a:rPr lang="en-IN" sz="2800" dirty="0"/>
              <a:t>Some example of signs-Road signs, Large signs, Rounded signs.</a:t>
            </a:r>
          </a:p>
          <a:p>
            <a:endParaRPr lang="en-IN" sz="3200" dirty="0"/>
          </a:p>
        </p:txBody>
      </p:sp>
    </p:spTree>
    <p:extLst>
      <p:ext uri="{BB962C8B-B14F-4D97-AF65-F5344CB8AC3E}">
        <p14:creationId xmlns:p14="http://schemas.microsoft.com/office/powerpoint/2010/main" val="422940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1BB07-1D5D-B997-C204-693456EBC2A6}"/>
              </a:ext>
            </a:extLst>
          </p:cNvPr>
          <p:cNvSpPr txBox="1"/>
          <p:nvPr/>
        </p:nvSpPr>
        <p:spPr>
          <a:xfrm>
            <a:off x="111968" y="121298"/>
            <a:ext cx="12192000" cy="5816977"/>
          </a:xfrm>
          <a:prstGeom prst="rect">
            <a:avLst/>
          </a:prstGeom>
          <a:noFill/>
        </p:spPr>
        <p:txBody>
          <a:bodyPr wrap="square" rtlCol="0">
            <a:spAutoFit/>
          </a:bodyPr>
          <a:lstStyle/>
          <a:p>
            <a:r>
              <a:rPr lang="en-IN" sz="4400" dirty="0">
                <a:solidFill>
                  <a:srgbClr val="FF0000"/>
                </a:solidFill>
              </a:rPr>
              <a:t>3.CSS- </a:t>
            </a:r>
            <a:r>
              <a:rPr lang="en-IN" sz="4400" dirty="0" err="1">
                <a:solidFill>
                  <a:srgbClr val="FF0000"/>
                </a:solidFill>
              </a:rPr>
              <a:t>Fonts,Colors,Sizes</a:t>
            </a:r>
            <a:endParaRPr lang="en-IN" sz="4400" dirty="0">
              <a:solidFill>
                <a:srgbClr val="FF0000"/>
              </a:solidFill>
            </a:endParaRPr>
          </a:p>
          <a:p>
            <a:r>
              <a:rPr lang="en-IN" sz="3200" dirty="0"/>
              <a:t>*CSS </a:t>
            </a:r>
            <a:r>
              <a:rPr lang="en-IN" sz="3200" dirty="0" err="1">
                <a:solidFill>
                  <a:srgbClr val="FF0000"/>
                </a:solidFill>
              </a:rPr>
              <a:t>Color</a:t>
            </a:r>
            <a:r>
              <a:rPr lang="en-IN" sz="3200" dirty="0">
                <a:solidFill>
                  <a:srgbClr val="FF0000"/>
                </a:solidFill>
              </a:rPr>
              <a:t>-family</a:t>
            </a:r>
            <a:r>
              <a:rPr lang="en-IN" sz="3200" dirty="0"/>
              <a:t> property defines the text </a:t>
            </a:r>
            <a:r>
              <a:rPr lang="en-IN" sz="3200" dirty="0" err="1"/>
              <a:t>color</a:t>
            </a:r>
            <a:r>
              <a:rPr lang="en-IN" sz="3200" dirty="0"/>
              <a:t> to be used.</a:t>
            </a:r>
          </a:p>
          <a:p>
            <a:r>
              <a:rPr lang="en-IN" sz="3200" dirty="0"/>
              <a:t>*CSS </a:t>
            </a:r>
            <a:r>
              <a:rPr lang="en-IN" sz="3200" dirty="0">
                <a:solidFill>
                  <a:srgbClr val="FF0000"/>
                </a:solidFill>
              </a:rPr>
              <a:t>Font-family</a:t>
            </a:r>
            <a:r>
              <a:rPr lang="en-IN" sz="3200" dirty="0"/>
              <a:t> property defines the font to be used.</a:t>
            </a:r>
          </a:p>
          <a:p>
            <a:r>
              <a:rPr lang="en-IN" sz="3200" dirty="0"/>
              <a:t>*CSS </a:t>
            </a:r>
            <a:r>
              <a:rPr lang="en-IN" sz="3200" dirty="0">
                <a:solidFill>
                  <a:srgbClr val="FF0000"/>
                </a:solidFill>
              </a:rPr>
              <a:t>Size-family</a:t>
            </a:r>
            <a:r>
              <a:rPr lang="en-IN" sz="3200" dirty="0"/>
              <a:t> property defines the text size to be used. </a:t>
            </a:r>
          </a:p>
          <a:p>
            <a:endParaRPr lang="en-IN" sz="3200" dirty="0"/>
          </a:p>
          <a:p>
            <a:r>
              <a:rPr lang="en-IN" sz="4400" dirty="0">
                <a:solidFill>
                  <a:srgbClr val="FF0000"/>
                </a:solidFill>
              </a:rPr>
              <a:t>4.CSS-BORDER</a:t>
            </a:r>
          </a:p>
          <a:p>
            <a:r>
              <a:rPr lang="en-IN" sz="2800" dirty="0"/>
              <a:t>The CSS-BORDER property defines a border around HTML element.</a:t>
            </a:r>
          </a:p>
          <a:p>
            <a:endParaRPr lang="en-IN" sz="2800" dirty="0"/>
          </a:p>
          <a:p>
            <a:r>
              <a:rPr lang="en-IN" sz="4400" dirty="0">
                <a:solidFill>
                  <a:srgbClr val="FF0000"/>
                </a:solidFill>
              </a:rPr>
              <a:t>5.CSS-PADDING</a:t>
            </a:r>
          </a:p>
          <a:p>
            <a:r>
              <a:rPr lang="en-IN" sz="2800" dirty="0"/>
              <a:t>The CSS-PADDING property defines a padding between the text and border</a:t>
            </a:r>
          </a:p>
        </p:txBody>
      </p:sp>
    </p:spTree>
    <p:extLst>
      <p:ext uri="{BB962C8B-B14F-4D97-AF65-F5344CB8AC3E}">
        <p14:creationId xmlns:p14="http://schemas.microsoft.com/office/powerpoint/2010/main" val="65579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F9FE64-3C1F-8D0E-BAFE-0BE175C98724}"/>
              </a:ext>
            </a:extLst>
          </p:cNvPr>
          <p:cNvSpPr/>
          <p:nvPr/>
        </p:nvSpPr>
        <p:spPr>
          <a:xfrm>
            <a:off x="2997501" y="2090058"/>
            <a:ext cx="6196998"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THANK    YOU</a:t>
            </a:r>
          </a:p>
        </p:txBody>
      </p:sp>
    </p:spTree>
    <p:extLst>
      <p:ext uri="{BB962C8B-B14F-4D97-AF65-F5344CB8AC3E}">
        <p14:creationId xmlns:p14="http://schemas.microsoft.com/office/powerpoint/2010/main" val="303450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E1C3673-4B9E-00BE-B3F2-3EF6BE6398C0}"/>
              </a:ext>
            </a:extLst>
          </p:cNvPr>
          <p:cNvSpPr txBox="1"/>
          <p:nvPr/>
        </p:nvSpPr>
        <p:spPr>
          <a:xfrm>
            <a:off x="-1" y="136187"/>
            <a:ext cx="8397551" cy="5386090"/>
          </a:xfrm>
          <a:prstGeom prst="rect">
            <a:avLst/>
          </a:prstGeom>
          <a:noFill/>
        </p:spPr>
        <p:txBody>
          <a:bodyPr wrap="square" rtlCol="0">
            <a:spAutoFit/>
          </a:bodyPr>
          <a:lstStyle/>
          <a:p>
            <a:r>
              <a:rPr lang="en-IN" sz="3600" dirty="0"/>
              <a:t>                          ABOUT OUR WEBSITE</a:t>
            </a:r>
          </a:p>
          <a:p>
            <a:endParaRPr lang="en-IN" sz="2800" dirty="0"/>
          </a:p>
          <a:p>
            <a:r>
              <a:rPr lang="en-IN" sz="2800" dirty="0"/>
              <a:t>HEY FOLKS!!</a:t>
            </a:r>
          </a:p>
          <a:p>
            <a:endParaRPr lang="en-IN" sz="2800" dirty="0"/>
          </a:p>
          <a:p>
            <a:r>
              <a:rPr lang="en-IN" sz="2800" dirty="0"/>
              <a:t>WELCOME TO BITE_BLISS, WHERE EVERY MEAL IS A CHANCE TO CREATE SOMETHING DELICIOUS! WHETHER YOU ARE A SEASONED CHEF OR JUST STARTING YOUR CULINARY JOURNEY, WE HAVE GOT THE PERFECT TOO INSPIRE YOUR NEXT KITCHEN ADVENTURE. LET’S MAKE COOKING FUN AND EFFORTLESS!!</a:t>
            </a:r>
          </a:p>
          <a:p>
            <a:endParaRPr lang="en-IN" sz="2800" dirty="0"/>
          </a:p>
        </p:txBody>
      </p:sp>
      <p:pic>
        <p:nvPicPr>
          <p:cNvPr id="18" name="Picture 17">
            <a:extLst>
              <a:ext uri="{FF2B5EF4-FFF2-40B4-BE49-F238E27FC236}">
                <a16:creationId xmlns:a16="http://schemas.microsoft.com/office/drawing/2014/main" id="{BB72DA6E-7466-BA39-71F9-29FE996F4666}"/>
              </a:ext>
            </a:extLst>
          </p:cNvPr>
          <p:cNvPicPr>
            <a:picLocks noChangeAspect="1"/>
          </p:cNvPicPr>
          <p:nvPr/>
        </p:nvPicPr>
        <p:blipFill>
          <a:blip r:embed="rId2"/>
          <a:stretch>
            <a:fillRect/>
          </a:stretch>
        </p:blipFill>
        <p:spPr>
          <a:xfrm>
            <a:off x="8547501" y="790775"/>
            <a:ext cx="3644499" cy="5386090"/>
          </a:xfrm>
          <a:prstGeom prst="rect">
            <a:avLst/>
          </a:prstGeom>
        </p:spPr>
      </p:pic>
    </p:spTree>
    <p:extLst>
      <p:ext uri="{BB962C8B-B14F-4D97-AF65-F5344CB8AC3E}">
        <p14:creationId xmlns:p14="http://schemas.microsoft.com/office/powerpoint/2010/main" val="405290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B981A9-E81D-4B56-EEB0-391EC3AA0B9D}"/>
              </a:ext>
            </a:extLst>
          </p:cNvPr>
          <p:cNvSpPr txBox="1"/>
          <p:nvPr/>
        </p:nvSpPr>
        <p:spPr>
          <a:xfrm>
            <a:off x="130629" y="233265"/>
            <a:ext cx="11980506" cy="3970318"/>
          </a:xfrm>
          <a:prstGeom prst="rect">
            <a:avLst/>
          </a:prstGeom>
          <a:noFill/>
        </p:spPr>
        <p:txBody>
          <a:bodyPr wrap="square" rtlCol="0">
            <a:spAutoFit/>
          </a:bodyPr>
          <a:lstStyle/>
          <a:p>
            <a:r>
              <a:rPr lang="en-IN" sz="3600" dirty="0">
                <a:solidFill>
                  <a:srgbClr val="FF0000"/>
                </a:solidFill>
              </a:rPr>
              <a:t>                    </a:t>
            </a:r>
            <a:r>
              <a:rPr lang="en-IN" sz="4800" dirty="0">
                <a:solidFill>
                  <a:srgbClr val="FF0000"/>
                </a:solidFill>
              </a:rPr>
              <a:t>LAYOUT OF OUR WEBSITE</a:t>
            </a:r>
          </a:p>
          <a:p>
            <a:endParaRPr lang="en-IN" sz="3600" dirty="0"/>
          </a:p>
          <a:p>
            <a:r>
              <a:rPr lang="en-IN" sz="2400" dirty="0">
                <a:solidFill>
                  <a:srgbClr val="FF0000"/>
                </a:solidFill>
              </a:rPr>
              <a:t>#</a:t>
            </a:r>
            <a:r>
              <a:rPr lang="en-IN" sz="2400" dirty="0"/>
              <a:t>OUR WEBSITE HAS A NAVIGATION BUTTON FOR USER’S CONVINIENCE WHICH WILL DIRECT THEM TO EXPLORE THE VARIOUS VARIETY OF RECIPES PRESENT IN OUR WEBSITE…</a:t>
            </a:r>
          </a:p>
          <a:p>
            <a:endParaRPr lang="en-IN" sz="2400" dirty="0"/>
          </a:p>
          <a:p>
            <a:endParaRPr lang="en-IN" sz="2400" dirty="0"/>
          </a:p>
          <a:p>
            <a:endParaRPr lang="en-IN" sz="2400" dirty="0"/>
          </a:p>
          <a:p>
            <a:endParaRPr lang="en-IN" sz="2400" dirty="0"/>
          </a:p>
        </p:txBody>
      </p:sp>
      <p:pic>
        <p:nvPicPr>
          <p:cNvPr id="6" name="Picture 5">
            <a:extLst>
              <a:ext uri="{FF2B5EF4-FFF2-40B4-BE49-F238E27FC236}">
                <a16:creationId xmlns:a16="http://schemas.microsoft.com/office/drawing/2014/main" id="{903CD39F-042D-A5DA-FF76-92552BBF2D7F}"/>
              </a:ext>
            </a:extLst>
          </p:cNvPr>
          <p:cNvPicPr>
            <a:picLocks noChangeAspect="1"/>
          </p:cNvPicPr>
          <p:nvPr/>
        </p:nvPicPr>
        <p:blipFill>
          <a:blip r:embed="rId2"/>
          <a:stretch>
            <a:fillRect/>
          </a:stretch>
        </p:blipFill>
        <p:spPr>
          <a:xfrm>
            <a:off x="49765" y="2677886"/>
            <a:ext cx="12192000" cy="1716832"/>
          </a:xfrm>
          <a:prstGeom prst="rect">
            <a:avLst/>
          </a:prstGeom>
        </p:spPr>
      </p:pic>
      <p:sp>
        <p:nvSpPr>
          <p:cNvPr id="8" name="TextBox 7">
            <a:extLst>
              <a:ext uri="{FF2B5EF4-FFF2-40B4-BE49-F238E27FC236}">
                <a16:creationId xmlns:a16="http://schemas.microsoft.com/office/drawing/2014/main" id="{31E2FE77-1318-9A45-D628-A2A291D3AF5C}"/>
              </a:ext>
            </a:extLst>
          </p:cNvPr>
          <p:cNvSpPr txBox="1"/>
          <p:nvPr/>
        </p:nvSpPr>
        <p:spPr>
          <a:xfrm>
            <a:off x="49765" y="4180114"/>
            <a:ext cx="5035420" cy="2585323"/>
          </a:xfrm>
          <a:prstGeom prst="rect">
            <a:avLst/>
          </a:prstGeom>
          <a:noFill/>
        </p:spPr>
        <p:txBody>
          <a:bodyPr wrap="square" rtlCol="0">
            <a:spAutoFit/>
          </a:bodyPr>
          <a:lstStyle/>
          <a:p>
            <a:endParaRPr lang="en-IN" sz="2400" dirty="0"/>
          </a:p>
          <a:p>
            <a:r>
              <a:rPr lang="en-IN" sz="2400" dirty="0">
                <a:solidFill>
                  <a:srgbClr val="FF0000"/>
                </a:solidFill>
              </a:rPr>
              <a:t>#</a:t>
            </a:r>
            <a:r>
              <a:rPr lang="en-IN" sz="2400" dirty="0"/>
              <a:t>FROM QUICK WEEKNIGHT ITALLIAN DINNERS TO GOURMENT INDIAN FEAST – THE WEBSITE OFFERS INDIAN, CHINEESE AND ITALLIAN DISHES.</a:t>
            </a:r>
          </a:p>
          <a:p>
            <a:endParaRPr lang="en-IN" dirty="0"/>
          </a:p>
        </p:txBody>
      </p:sp>
      <p:pic>
        <p:nvPicPr>
          <p:cNvPr id="12" name="Picture 11">
            <a:extLst>
              <a:ext uri="{FF2B5EF4-FFF2-40B4-BE49-F238E27FC236}">
                <a16:creationId xmlns:a16="http://schemas.microsoft.com/office/drawing/2014/main" id="{38CF95D1-7A6C-2AE9-8C34-DA14FDEE7665}"/>
              </a:ext>
            </a:extLst>
          </p:cNvPr>
          <p:cNvPicPr>
            <a:picLocks noChangeAspect="1"/>
          </p:cNvPicPr>
          <p:nvPr/>
        </p:nvPicPr>
        <p:blipFill>
          <a:blip r:embed="rId3"/>
          <a:stretch>
            <a:fillRect/>
          </a:stretch>
        </p:blipFill>
        <p:spPr>
          <a:xfrm>
            <a:off x="7019202" y="4572390"/>
            <a:ext cx="3238781" cy="1676545"/>
          </a:xfrm>
          <a:prstGeom prst="rect">
            <a:avLst/>
          </a:prstGeom>
        </p:spPr>
      </p:pic>
    </p:spTree>
    <p:extLst>
      <p:ext uri="{BB962C8B-B14F-4D97-AF65-F5344CB8AC3E}">
        <p14:creationId xmlns:p14="http://schemas.microsoft.com/office/powerpoint/2010/main" val="178557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115058-EB69-43E9-BD09-C76F0AEBF6B4}"/>
              </a:ext>
            </a:extLst>
          </p:cNvPr>
          <p:cNvSpPr txBox="1"/>
          <p:nvPr/>
        </p:nvSpPr>
        <p:spPr>
          <a:xfrm>
            <a:off x="0" y="121298"/>
            <a:ext cx="12192000" cy="1323439"/>
          </a:xfrm>
          <a:prstGeom prst="rect">
            <a:avLst/>
          </a:prstGeom>
          <a:noFill/>
        </p:spPr>
        <p:txBody>
          <a:bodyPr wrap="square" rtlCol="0">
            <a:spAutoFit/>
          </a:bodyPr>
          <a:lstStyle/>
          <a:p>
            <a:r>
              <a:rPr lang="en-IN" sz="3200" dirty="0">
                <a:solidFill>
                  <a:srgbClr val="FF0000"/>
                </a:solidFill>
              </a:rPr>
              <a:t>#  THE INDIAN DISHES</a:t>
            </a:r>
          </a:p>
          <a:p>
            <a:r>
              <a:rPr lang="en-IN" sz="2400" dirty="0"/>
              <a:t>This section delivers the best Indian food options along with their recipe which pops up when the user clicks on the “VIEW RECIPE” button.</a:t>
            </a:r>
          </a:p>
        </p:txBody>
      </p:sp>
      <p:pic>
        <p:nvPicPr>
          <p:cNvPr id="6" name="Picture 5">
            <a:extLst>
              <a:ext uri="{FF2B5EF4-FFF2-40B4-BE49-F238E27FC236}">
                <a16:creationId xmlns:a16="http://schemas.microsoft.com/office/drawing/2014/main" id="{81FCA0BD-3060-3D5D-9CF0-133CDD0E88EF}"/>
              </a:ext>
            </a:extLst>
          </p:cNvPr>
          <p:cNvPicPr>
            <a:picLocks noChangeAspect="1"/>
          </p:cNvPicPr>
          <p:nvPr/>
        </p:nvPicPr>
        <p:blipFill>
          <a:blip r:embed="rId2"/>
          <a:stretch>
            <a:fillRect/>
          </a:stretch>
        </p:blipFill>
        <p:spPr>
          <a:xfrm>
            <a:off x="242595" y="1567542"/>
            <a:ext cx="11569960" cy="2239347"/>
          </a:xfrm>
          <a:prstGeom prst="rect">
            <a:avLst/>
          </a:prstGeom>
        </p:spPr>
      </p:pic>
      <p:sp>
        <p:nvSpPr>
          <p:cNvPr id="7" name="TextBox 6">
            <a:extLst>
              <a:ext uri="{FF2B5EF4-FFF2-40B4-BE49-F238E27FC236}">
                <a16:creationId xmlns:a16="http://schemas.microsoft.com/office/drawing/2014/main" id="{5F36C283-B9A5-2D3F-4D7B-CD4498471D56}"/>
              </a:ext>
            </a:extLst>
          </p:cNvPr>
          <p:cNvSpPr txBox="1"/>
          <p:nvPr/>
        </p:nvSpPr>
        <p:spPr>
          <a:xfrm>
            <a:off x="74645" y="3993502"/>
            <a:ext cx="12117355" cy="1600438"/>
          </a:xfrm>
          <a:prstGeom prst="rect">
            <a:avLst/>
          </a:prstGeom>
          <a:noFill/>
        </p:spPr>
        <p:txBody>
          <a:bodyPr wrap="square" rtlCol="0">
            <a:spAutoFit/>
          </a:bodyPr>
          <a:lstStyle/>
          <a:p>
            <a:r>
              <a:rPr lang="en-IN" sz="3200" dirty="0">
                <a:solidFill>
                  <a:srgbClr val="FF0000"/>
                </a:solidFill>
              </a:rPr>
              <a:t>#THE ITALIAN DISHES</a:t>
            </a:r>
          </a:p>
          <a:p>
            <a:r>
              <a:rPr lang="en-IN" sz="2400" dirty="0"/>
              <a:t>This section delivers the best Indian food options along with their recipe which pops up when the user clicks on the “VIEW RECIPE” button.</a:t>
            </a:r>
          </a:p>
          <a:p>
            <a:endParaRPr lang="en-IN" dirty="0"/>
          </a:p>
        </p:txBody>
      </p:sp>
      <p:pic>
        <p:nvPicPr>
          <p:cNvPr id="11" name="Picture 10">
            <a:extLst>
              <a:ext uri="{FF2B5EF4-FFF2-40B4-BE49-F238E27FC236}">
                <a16:creationId xmlns:a16="http://schemas.microsoft.com/office/drawing/2014/main" id="{627A55BF-232C-B482-B519-F27BB9C581CB}"/>
              </a:ext>
            </a:extLst>
          </p:cNvPr>
          <p:cNvPicPr>
            <a:picLocks noChangeAspect="1"/>
          </p:cNvPicPr>
          <p:nvPr/>
        </p:nvPicPr>
        <p:blipFill>
          <a:blip r:embed="rId3"/>
          <a:stretch>
            <a:fillRect/>
          </a:stretch>
        </p:blipFill>
        <p:spPr>
          <a:xfrm>
            <a:off x="37322" y="5290458"/>
            <a:ext cx="12192000" cy="1875452"/>
          </a:xfrm>
          <a:prstGeom prst="rect">
            <a:avLst/>
          </a:prstGeom>
        </p:spPr>
      </p:pic>
    </p:spTree>
    <p:extLst>
      <p:ext uri="{BB962C8B-B14F-4D97-AF65-F5344CB8AC3E}">
        <p14:creationId xmlns:p14="http://schemas.microsoft.com/office/powerpoint/2010/main" val="610198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BB326C-B7FB-8F48-25D4-B2DEE866A158}"/>
              </a:ext>
            </a:extLst>
          </p:cNvPr>
          <p:cNvSpPr txBox="1"/>
          <p:nvPr/>
        </p:nvSpPr>
        <p:spPr>
          <a:xfrm>
            <a:off x="0" y="130629"/>
            <a:ext cx="12164008" cy="1846659"/>
          </a:xfrm>
          <a:prstGeom prst="rect">
            <a:avLst/>
          </a:prstGeom>
          <a:noFill/>
        </p:spPr>
        <p:txBody>
          <a:bodyPr wrap="square" rtlCol="0">
            <a:spAutoFit/>
          </a:bodyPr>
          <a:lstStyle/>
          <a:p>
            <a:r>
              <a:rPr lang="en-IN" sz="2800" dirty="0">
                <a:solidFill>
                  <a:srgbClr val="FF0000"/>
                </a:solidFill>
              </a:rPr>
              <a:t>#THE CHINESE DISHES</a:t>
            </a:r>
          </a:p>
          <a:p>
            <a:endParaRPr lang="en-IN" sz="2800" dirty="0"/>
          </a:p>
          <a:p>
            <a:r>
              <a:rPr lang="en-IN" sz="2000" dirty="0"/>
              <a:t>This section delivers the best Indian food options along with their recipe which pops up when the user clicks on the “VIEW RECIPE” button.</a:t>
            </a:r>
          </a:p>
          <a:p>
            <a:endParaRPr lang="en-IN" dirty="0"/>
          </a:p>
        </p:txBody>
      </p:sp>
      <p:pic>
        <p:nvPicPr>
          <p:cNvPr id="4" name="Picture 3">
            <a:extLst>
              <a:ext uri="{FF2B5EF4-FFF2-40B4-BE49-F238E27FC236}">
                <a16:creationId xmlns:a16="http://schemas.microsoft.com/office/drawing/2014/main" id="{9B34E9C1-EE7C-03B6-F95C-48D3756BCF13}"/>
              </a:ext>
            </a:extLst>
          </p:cNvPr>
          <p:cNvPicPr>
            <a:picLocks noChangeAspect="1"/>
          </p:cNvPicPr>
          <p:nvPr/>
        </p:nvPicPr>
        <p:blipFill>
          <a:blip r:embed="rId2"/>
          <a:stretch>
            <a:fillRect/>
          </a:stretch>
        </p:blipFill>
        <p:spPr>
          <a:xfrm>
            <a:off x="223935" y="1884785"/>
            <a:ext cx="11513975" cy="2761861"/>
          </a:xfrm>
          <a:prstGeom prst="rect">
            <a:avLst/>
          </a:prstGeom>
        </p:spPr>
      </p:pic>
    </p:spTree>
    <p:extLst>
      <p:ext uri="{BB962C8B-B14F-4D97-AF65-F5344CB8AC3E}">
        <p14:creationId xmlns:p14="http://schemas.microsoft.com/office/powerpoint/2010/main" val="190649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A4DB8-61CB-0F43-5AA3-535029DF8F09}"/>
              </a:ext>
            </a:extLst>
          </p:cNvPr>
          <p:cNvPicPr>
            <a:picLocks noChangeAspect="1"/>
          </p:cNvPicPr>
          <p:nvPr/>
        </p:nvPicPr>
        <p:blipFill>
          <a:blip r:embed="rId2"/>
          <a:stretch>
            <a:fillRect/>
          </a:stretch>
        </p:blipFill>
        <p:spPr>
          <a:xfrm>
            <a:off x="4610664" y="503852"/>
            <a:ext cx="7332520" cy="5850296"/>
          </a:xfrm>
          <a:prstGeom prst="rect">
            <a:avLst/>
          </a:prstGeom>
        </p:spPr>
      </p:pic>
      <p:sp>
        <p:nvSpPr>
          <p:cNvPr id="5" name="TextBox 4">
            <a:extLst>
              <a:ext uri="{FF2B5EF4-FFF2-40B4-BE49-F238E27FC236}">
                <a16:creationId xmlns:a16="http://schemas.microsoft.com/office/drawing/2014/main" id="{EEC1D4AD-4023-1C3A-23D1-A280AD77E8D3}"/>
              </a:ext>
            </a:extLst>
          </p:cNvPr>
          <p:cNvSpPr txBox="1"/>
          <p:nvPr/>
        </p:nvSpPr>
        <p:spPr>
          <a:xfrm>
            <a:off x="482081" y="1147666"/>
            <a:ext cx="4024603" cy="4154984"/>
          </a:xfrm>
          <a:prstGeom prst="rect">
            <a:avLst/>
          </a:prstGeom>
          <a:noFill/>
        </p:spPr>
        <p:txBody>
          <a:bodyPr wrap="square" rtlCol="0">
            <a:spAutoFit/>
          </a:bodyPr>
          <a:lstStyle/>
          <a:p>
            <a:r>
              <a:rPr lang="en-IN" sz="2400" dirty="0">
                <a:solidFill>
                  <a:srgbClr val="FF0000"/>
                </a:solidFill>
              </a:rPr>
              <a:t>#</a:t>
            </a:r>
            <a:r>
              <a:rPr lang="en-IN" sz="2400" dirty="0"/>
              <a:t>UPON CLICKING THE </a:t>
            </a:r>
            <a:r>
              <a:rPr lang="en-IN" sz="2400" dirty="0">
                <a:solidFill>
                  <a:srgbClr val="FF0000"/>
                </a:solidFill>
              </a:rPr>
              <a:t>“VIEW RECIPE</a:t>
            </a:r>
            <a:r>
              <a:rPr lang="en-IN" sz="2400" dirty="0"/>
              <a:t>” BUTTON,  THE  SITE  WILL  DIRECT THE  USER  TO  A  NEW WEBPAGE  SHOWING  THE ENTIRE  RECIPE  OF  THE CHOOSEN  DISH…A SAMPLE  OF  THE CHOOSEN  DISH  IS SHOWN  IN  THE ATTACHED IMAGE</a:t>
            </a:r>
          </a:p>
        </p:txBody>
      </p:sp>
    </p:spTree>
    <p:extLst>
      <p:ext uri="{BB962C8B-B14F-4D97-AF65-F5344CB8AC3E}">
        <p14:creationId xmlns:p14="http://schemas.microsoft.com/office/powerpoint/2010/main" val="144374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17DA8-E402-3EA0-E355-7453D0B6B99A}"/>
              </a:ext>
            </a:extLst>
          </p:cNvPr>
          <p:cNvSpPr txBox="1"/>
          <p:nvPr/>
        </p:nvSpPr>
        <p:spPr>
          <a:xfrm>
            <a:off x="0" y="121298"/>
            <a:ext cx="12192000" cy="1815882"/>
          </a:xfrm>
          <a:prstGeom prst="rect">
            <a:avLst/>
          </a:prstGeom>
          <a:noFill/>
        </p:spPr>
        <p:txBody>
          <a:bodyPr wrap="square" rtlCol="0">
            <a:spAutoFit/>
          </a:bodyPr>
          <a:lstStyle/>
          <a:p>
            <a:r>
              <a:rPr lang="en-IN" sz="2800" dirty="0">
                <a:solidFill>
                  <a:srgbClr val="FF0000"/>
                </a:solidFill>
              </a:rPr>
              <a:t>#</a:t>
            </a:r>
            <a:r>
              <a:rPr lang="en-IN" sz="2800" dirty="0"/>
              <a:t> Focusing on the community of passionate home cooks….we have added a page where user can share their own recipe by filling a form which include- his/her name,  dish name,  dish category,  recipe image and preparation type..</a:t>
            </a:r>
          </a:p>
        </p:txBody>
      </p:sp>
      <p:pic>
        <p:nvPicPr>
          <p:cNvPr id="5" name="Picture 4">
            <a:extLst>
              <a:ext uri="{FF2B5EF4-FFF2-40B4-BE49-F238E27FC236}">
                <a16:creationId xmlns:a16="http://schemas.microsoft.com/office/drawing/2014/main" id="{099D1923-1D33-1068-1457-B0A945AF3762}"/>
              </a:ext>
            </a:extLst>
          </p:cNvPr>
          <p:cNvPicPr>
            <a:picLocks noChangeAspect="1"/>
          </p:cNvPicPr>
          <p:nvPr/>
        </p:nvPicPr>
        <p:blipFill>
          <a:blip r:embed="rId2"/>
          <a:stretch>
            <a:fillRect/>
          </a:stretch>
        </p:blipFill>
        <p:spPr>
          <a:xfrm>
            <a:off x="1583788" y="2042894"/>
            <a:ext cx="8829175" cy="4693808"/>
          </a:xfrm>
          <a:prstGeom prst="rect">
            <a:avLst/>
          </a:prstGeom>
        </p:spPr>
      </p:pic>
    </p:spTree>
    <p:extLst>
      <p:ext uri="{BB962C8B-B14F-4D97-AF65-F5344CB8AC3E}">
        <p14:creationId xmlns:p14="http://schemas.microsoft.com/office/powerpoint/2010/main" val="83313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827DF2-1419-7FDA-7D89-38B748918AA7}"/>
              </a:ext>
            </a:extLst>
          </p:cNvPr>
          <p:cNvSpPr txBox="1"/>
          <p:nvPr/>
        </p:nvSpPr>
        <p:spPr>
          <a:xfrm>
            <a:off x="1" y="102637"/>
            <a:ext cx="6096000" cy="5170646"/>
          </a:xfrm>
          <a:prstGeom prst="rect">
            <a:avLst/>
          </a:prstGeom>
          <a:noFill/>
        </p:spPr>
        <p:txBody>
          <a:bodyPr wrap="square" rtlCol="0">
            <a:spAutoFit/>
          </a:bodyPr>
          <a:lstStyle/>
          <a:p>
            <a:endParaRPr lang="en-IN" dirty="0"/>
          </a:p>
          <a:p>
            <a:r>
              <a:rPr lang="en-IN" sz="2400" dirty="0">
                <a:solidFill>
                  <a:srgbClr val="FF0000"/>
                </a:solidFill>
              </a:rPr>
              <a:t>#</a:t>
            </a:r>
            <a:r>
              <a:rPr lang="en-IN" sz="2400" dirty="0"/>
              <a:t>User’s suggestions  and feedbacks are the most crucial part of our website. Therefore we have added a rating system to categorise our recipe based on user’s opinion…</a:t>
            </a:r>
          </a:p>
          <a:p>
            <a:endParaRPr lang="en-IN" sz="2400" dirty="0"/>
          </a:p>
          <a:p>
            <a:endParaRPr lang="en-IN" sz="2400" dirty="0"/>
          </a:p>
          <a:p>
            <a:endParaRPr lang="en-IN" sz="2400" dirty="0"/>
          </a:p>
          <a:p>
            <a:endParaRPr lang="en-IN" sz="2400" dirty="0"/>
          </a:p>
          <a:p>
            <a:endParaRPr lang="en-IN" sz="2400" dirty="0"/>
          </a:p>
          <a:p>
            <a:r>
              <a:rPr lang="en-IN" sz="2400" dirty="0">
                <a:solidFill>
                  <a:srgbClr val="FF0000"/>
                </a:solidFill>
              </a:rPr>
              <a:t>#</a:t>
            </a:r>
            <a:r>
              <a:rPr lang="en-IN" sz="2400" dirty="0"/>
              <a:t>For contacting the developers in case of any inconvenience-the email id as well as the mobile no  are provided…</a:t>
            </a:r>
          </a:p>
        </p:txBody>
      </p:sp>
      <p:pic>
        <p:nvPicPr>
          <p:cNvPr id="5" name="Picture 4">
            <a:extLst>
              <a:ext uri="{FF2B5EF4-FFF2-40B4-BE49-F238E27FC236}">
                <a16:creationId xmlns:a16="http://schemas.microsoft.com/office/drawing/2014/main" id="{141D9D4E-8151-98E2-85CB-D95C20B7E73E}"/>
              </a:ext>
            </a:extLst>
          </p:cNvPr>
          <p:cNvPicPr>
            <a:picLocks noChangeAspect="1"/>
          </p:cNvPicPr>
          <p:nvPr/>
        </p:nvPicPr>
        <p:blipFill>
          <a:blip r:embed="rId2"/>
          <a:stretch>
            <a:fillRect/>
          </a:stretch>
        </p:blipFill>
        <p:spPr>
          <a:xfrm>
            <a:off x="6774024" y="251928"/>
            <a:ext cx="4779484" cy="2910062"/>
          </a:xfrm>
          <a:prstGeom prst="rect">
            <a:avLst/>
          </a:prstGeom>
        </p:spPr>
      </p:pic>
      <p:pic>
        <p:nvPicPr>
          <p:cNvPr id="7" name="Picture 6">
            <a:extLst>
              <a:ext uri="{FF2B5EF4-FFF2-40B4-BE49-F238E27FC236}">
                <a16:creationId xmlns:a16="http://schemas.microsoft.com/office/drawing/2014/main" id="{6557BA00-4B68-CCCE-015C-074FB6545077}"/>
              </a:ext>
            </a:extLst>
          </p:cNvPr>
          <p:cNvPicPr>
            <a:picLocks noChangeAspect="1"/>
          </p:cNvPicPr>
          <p:nvPr/>
        </p:nvPicPr>
        <p:blipFill>
          <a:blip r:embed="rId3"/>
          <a:stretch>
            <a:fillRect/>
          </a:stretch>
        </p:blipFill>
        <p:spPr>
          <a:xfrm>
            <a:off x="6774024" y="3582954"/>
            <a:ext cx="4674637" cy="3023117"/>
          </a:xfrm>
          <a:prstGeom prst="rect">
            <a:avLst/>
          </a:prstGeom>
        </p:spPr>
      </p:pic>
    </p:spTree>
    <p:extLst>
      <p:ext uri="{BB962C8B-B14F-4D97-AF65-F5344CB8AC3E}">
        <p14:creationId xmlns:p14="http://schemas.microsoft.com/office/powerpoint/2010/main" val="253719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77410-6ED1-E519-34E0-3D300C1DCCC7}"/>
              </a:ext>
            </a:extLst>
          </p:cNvPr>
          <p:cNvSpPr txBox="1"/>
          <p:nvPr/>
        </p:nvSpPr>
        <p:spPr>
          <a:xfrm>
            <a:off x="457202" y="494522"/>
            <a:ext cx="11243387" cy="6740307"/>
          </a:xfrm>
          <a:prstGeom prst="rect">
            <a:avLst/>
          </a:prstGeom>
          <a:noFill/>
        </p:spPr>
        <p:txBody>
          <a:bodyPr wrap="square" rtlCol="0">
            <a:spAutoFit/>
          </a:bodyPr>
          <a:lstStyle/>
          <a:p>
            <a:r>
              <a:rPr lang="en-IN" sz="3600" dirty="0"/>
              <a:t>             </a:t>
            </a:r>
            <a:r>
              <a:rPr lang="en-IN" sz="4000" dirty="0">
                <a:solidFill>
                  <a:srgbClr val="FF0000"/>
                </a:solidFill>
              </a:rPr>
              <a:t>HTML TAGS USED IN THE WEBSITE </a:t>
            </a:r>
          </a:p>
          <a:p>
            <a:endParaRPr lang="en-IN" sz="3600" dirty="0"/>
          </a:p>
          <a:p>
            <a:r>
              <a:rPr lang="en-IN" sz="2800" dirty="0"/>
              <a:t>FOLLOWING ARE THE LIST OF TAGS USED IN HTML PART OF BACKEND-</a:t>
            </a:r>
          </a:p>
          <a:p>
            <a:pPr marL="514350" indent="-514350">
              <a:buAutoNum type="arabicPeriod"/>
            </a:pPr>
            <a:r>
              <a:rPr lang="en-IN" sz="2800" dirty="0">
                <a:solidFill>
                  <a:srgbClr val="FF0000"/>
                </a:solidFill>
              </a:rPr>
              <a:t>&lt;head&gt; </a:t>
            </a:r>
          </a:p>
          <a:p>
            <a:r>
              <a:rPr lang="en-IN" sz="2800" dirty="0"/>
              <a:t> </a:t>
            </a:r>
            <a:r>
              <a:rPr lang="en-IN" sz="2400" dirty="0"/>
              <a:t>It is a container for metadata and is placed between &lt;HTML&gt; and &lt;BODY&gt; tag.</a:t>
            </a:r>
          </a:p>
          <a:p>
            <a:pPr marL="514350" indent="-514350">
              <a:buAutoNum type="arabicPeriod" startAt="2"/>
            </a:pPr>
            <a:r>
              <a:rPr lang="en-IN" sz="2800" dirty="0">
                <a:solidFill>
                  <a:srgbClr val="FF0000"/>
                </a:solidFill>
              </a:rPr>
              <a:t>&lt;title&gt; </a:t>
            </a:r>
          </a:p>
          <a:p>
            <a:r>
              <a:rPr lang="en-IN" sz="2800" dirty="0"/>
              <a:t> </a:t>
            </a:r>
            <a:r>
              <a:rPr lang="en-IN" sz="2400" dirty="0"/>
              <a:t>It defines the title of the document.</a:t>
            </a:r>
          </a:p>
          <a:p>
            <a:pPr marL="514350" indent="-514350">
              <a:buAutoNum type="arabicPeriod" startAt="3"/>
            </a:pPr>
            <a:r>
              <a:rPr lang="en-IN" sz="2800" dirty="0">
                <a:solidFill>
                  <a:srgbClr val="FF0000"/>
                </a:solidFill>
              </a:rPr>
              <a:t>&lt;meta&gt;</a:t>
            </a:r>
          </a:p>
          <a:p>
            <a:r>
              <a:rPr lang="en-IN" sz="2800" dirty="0"/>
              <a:t> It defines meta-data about HTML document.</a:t>
            </a:r>
          </a:p>
          <a:p>
            <a:pPr marL="514350" indent="-514350">
              <a:buAutoNum type="arabicPeriod" startAt="4"/>
            </a:pPr>
            <a:r>
              <a:rPr lang="en-IN" sz="2800" dirty="0">
                <a:solidFill>
                  <a:srgbClr val="FF0000"/>
                </a:solidFill>
              </a:rPr>
              <a:t>&lt;link&gt;</a:t>
            </a:r>
          </a:p>
          <a:p>
            <a:r>
              <a:rPr lang="en-IN" sz="2800" dirty="0"/>
              <a:t> Defines the relationship between document and resources</a:t>
            </a:r>
          </a:p>
          <a:p>
            <a:endParaRPr lang="en-IN" sz="2800" dirty="0"/>
          </a:p>
          <a:p>
            <a:pPr marL="514350" indent="-514350">
              <a:buAutoNum type="arabicPeriod" startAt="2"/>
            </a:pPr>
            <a:endParaRPr lang="en-IN" sz="2800" dirty="0"/>
          </a:p>
        </p:txBody>
      </p:sp>
    </p:spTree>
    <p:extLst>
      <p:ext uri="{BB962C8B-B14F-4D97-AF65-F5344CB8AC3E}">
        <p14:creationId xmlns:p14="http://schemas.microsoft.com/office/powerpoint/2010/main" val="1758967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408</TotalTime>
  <Words>760</Words>
  <Application>Microsoft Office PowerPoint</Application>
  <PresentationFormat>Widescreen</PresentationFormat>
  <Paragraphs>97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Bookman Old Style</vt:lpstr>
      <vt:lpstr>Rockwell</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muditavinita@gmail.com</dc:creator>
  <cp:lastModifiedBy>krishnasharma7915@gmail.com</cp:lastModifiedBy>
  <cp:revision>2</cp:revision>
  <dcterms:created xsi:type="dcterms:W3CDTF">2024-11-24T13:24:34Z</dcterms:created>
  <dcterms:modified xsi:type="dcterms:W3CDTF">2024-11-25T13:47:16Z</dcterms:modified>
</cp:coreProperties>
</file>